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C40AA-A207-4D85-AD45-2FA358A80487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DB3A3-B425-415F-8EE1-016C891B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2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DB3A3-B425-415F-8EE1-016C891BA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7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8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1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7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3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4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03928-D23E-4BB8-BA45-7F3896CFA15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C7A19-36A2-4733-A05F-35BAF810A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0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-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Swakkhar</a:t>
            </a:r>
            <a:r>
              <a:rPr lang="en-US" dirty="0" smtClean="0"/>
              <a:t> </a:t>
            </a:r>
            <a:r>
              <a:rPr lang="en-US" dirty="0" err="1" smtClean="0"/>
              <a:t>S</a:t>
            </a:r>
            <a:r>
              <a:rPr lang="en-US" dirty="0" err="1" smtClean="0"/>
              <a:t>hatabda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2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Select Algorithm</a:t>
            </a:r>
            <a:endParaRPr lang="en-US" dirty="0"/>
          </a:p>
        </p:txBody>
      </p:sp>
      <p:sp>
        <p:nvSpPr>
          <p:cNvPr id="37890" name="AutoShape 2" descr="Image result for scikit lear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57158" y="1643050"/>
            <a:ext cx="2857520" cy="2298158"/>
            <a:chOff x="357158" y="1643050"/>
            <a:chExt cx="2857520" cy="2298158"/>
          </a:xfrm>
        </p:grpSpPr>
        <p:pic>
          <p:nvPicPr>
            <p:cNvPr id="3789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7158" y="1643050"/>
              <a:ext cx="2857520" cy="1868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500034" y="3571876"/>
              <a:ext cx="2569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Artificial Neural Network</a:t>
              </a:r>
              <a:endParaRPr lang="en-US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43504" y="1857364"/>
            <a:ext cx="3241740" cy="2000264"/>
            <a:chOff x="5143504" y="1857364"/>
            <a:chExt cx="3241740" cy="2000264"/>
          </a:xfrm>
        </p:grpSpPr>
        <p:pic>
          <p:nvPicPr>
            <p:cNvPr id="37892" name="Picture 4" descr="Image result for sv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57950" y="1857364"/>
              <a:ext cx="2027294" cy="200026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5143504" y="2357430"/>
              <a:ext cx="11063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Support</a:t>
              </a:r>
            </a:p>
            <a:p>
              <a:r>
                <a:rPr lang="en-US" b="1" dirty="0" smtClean="0"/>
                <a:t>Vector</a:t>
              </a:r>
            </a:p>
            <a:p>
              <a:r>
                <a:rPr lang="en-US" b="1" dirty="0" smtClean="0"/>
                <a:t>Machines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20030" y="4429132"/>
            <a:ext cx="7061960" cy="1924050"/>
            <a:chOff x="1320030" y="4429132"/>
            <a:chExt cx="7061960" cy="1924050"/>
          </a:xfrm>
        </p:grpSpPr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43240" y="4429132"/>
              <a:ext cx="5238750" cy="192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1320030" y="5143512"/>
              <a:ext cx="11088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Adaboost</a:t>
              </a:r>
              <a:endParaRPr lang="en-US" b="1" dirty="0" smtClean="0"/>
            </a:p>
            <a:p>
              <a:r>
                <a:rPr lang="en-US" b="1" dirty="0" smtClean="0"/>
                <a:t>Classifier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4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Select Algorithm</a:t>
            </a:r>
            <a:endParaRPr lang="en-US" dirty="0"/>
          </a:p>
        </p:txBody>
      </p:sp>
      <p:sp>
        <p:nvSpPr>
          <p:cNvPr id="38914" name="AutoShape 2" descr="Image result for ker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072066" y="1714488"/>
            <a:ext cx="3357586" cy="4381517"/>
            <a:chOff x="5072066" y="1714488"/>
            <a:chExt cx="3357586" cy="4381517"/>
          </a:xfrm>
        </p:grpSpPr>
        <p:pic>
          <p:nvPicPr>
            <p:cNvPr id="3891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72066" y="1714488"/>
              <a:ext cx="3357586" cy="1910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91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57818" y="4143380"/>
              <a:ext cx="2343150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8918" name="Picture 6" descr="https://upload.wikimedia.org/wikipedia/commons/0/07/Weka_%28software%29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5" y="1857364"/>
            <a:ext cx="3400171" cy="1785950"/>
          </a:xfrm>
          <a:prstGeom prst="rect">
            <a:avLst/>
          </a:prstGeom>
          <a:noFill/>
        </p:spPr>
      </p:pic>
      <p:sp>
        <p:nvSpPr>
          <p:cNvPr id="38920" name="AutoShape 8" descr="Image result for scikit lear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4000504"/>
            <a:ext cx="250033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275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Test your program!</a:t>
            </a:r>
            <a:endParaRPr lang="en-US" dirty="0"/>
          </a:p>
        </p:txBody>
      </p:sp>
      <p:sp>
        <p:nvSpPr>
          <p:cNvPr id="39938" name="AutoShape 2" descr="Image result for testing machine learning algorith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0" name="Picture 4" descr="Image result for testing machine learning algorith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756" y="1243710"/>
            <a:ext cx="6413392" cy="54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529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Deployment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74"/>
            <a:ext cx="48387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43636" y="2928934"/>
            <a:ext cx="304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Make it usable for your Mom!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15074" y="3929066"/>
            <a:ext cx="2628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This is what the </a:t>
            </a:r>
          </a:p>
          <a:p>
            <a:r>
              <a:rPr lang="en-US" sz="2400" b="1" dirty="0" smtClean="0"/>
              <a:t>big guys are doing?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27935" y="5143512"/>
            <a:ext cx="144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Well, mostly!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210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</a:t>
            </a:r>
            <a:endParaRPr lang="en-US" dirty="0"/>
          </a:p>
        </p:txBody>
      </p:sp>
      <p:pic>
        <p:nvPicPr>
          <p:cNvPr id="22530" name="Picture 2" descr="https://o.aolcdn.com/images/dims?crop=5000%2C3333%2C0%2C0&amp;quality=85&amp;format=jpg&amp;resize=1600%2C1067&amp;image_uri=http%3A%2F%2Fo.aolcdn.com%2Fhss%2Fstorage%2Fmidas%2F7790f43b58011e723fc969401e625fce%2F205650499%2Frobotic-arms-work-on-the-body-shells-of-automobiles-on-the-production-picture-id683764490&amp;client=a1acac3e1b3290917d92&amp;signature=fe38086db15b6dc579e8a53bf519042e507da5c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428735"/>
            <a:ext cx="7000924" cy="4668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358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Taxi Driver</a:t>
            </a:r>
            <a:endParaRPr lang="en-US" dirty="0"/>
          </a:p>
        </p:txBody>
      </p:sp>
      <p:sp>
        <p:nvSpPr>
          <p:cNvPr id="23554" name="AutoShape 2" descr="Image result for self driving c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96" y="1643050"/>
            <a:ext cx="8024794" cy="453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11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Delivery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571612"/>
            <a:ext cx="478155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153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Cooking!</a:t>
            </a:r>
            <a:endParaRPr lang="en-US" dirty="0"/>
          </a:p>
        </p:txBody>
      </p:sp>
      <p:sp>
        <p:nvSpPr>
          <p:cNvPr id="2050" name="AutoShape 2" descr="Image result for mol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785926"/>
            <a:ext cx="28575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 result for mole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571612"/>
            <a:ext cx="2286000" cy="2286001"/>
          </a:xfrm>
          <a:prstGeom prst="rect">
            <a:avLst/>
          </a:prstGeom>
          <a:noFill/>
        </p:spPr>
      </p:pic>
      <p:pic>
        <p:nvPicPr>
          <p:cNvPr id="2055" name="Picture 7" descr="Image result for mole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3857628"/>
            <a:ext cx="4643470" cy="2600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90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626" y="1643050"/>
            <a:ext cx="6860894" cy="492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929190" y="3753999"/>
            <a:ext cx="301101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I wish I could see… </a:t>
            </a: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Beyond… </a:t>
            </a: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what I see…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Agriculture</a:t>
            </a:r>
            <a:endParaRPr lang="en-US" dirty="0"/>
          </a:p>
        </p:txBody>
      </p:sp>
      <p:sp>
        <p:nvSpPr>
          <p:cNvPr id="30722" name="AutoShape 2" descr="Image result for AI robot agricul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643050"/>
            <a:ext cx="7786742" cy="4542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530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Attendance – 5%</a:t>
            </a:r>
          </a:p>
          <a:p>
            <a:r>
              <a:rPr lang="en-US" dirty="0" smtClean="0"/>
              <a:t>Mid Exam – 25%</a:t>
            </a:r>
          </a:p>
          <a:p>
            <a:r>
              <a:rPr lang="en-US" dirty="0" smtClean="0"/>
              <a:t>Final Exam -  25%</a:t>
            </a:r>
          </a:p>
          <a:p>
            <a:r>
              <a:rPr lang="en-US" dirty="0" smtClean="0"/>
              <a:t>Class Test – 20%</a:t>
            </a:r>
          </a:p>
          <a:p>
            <a:r>
              <a:rPr lang="en-US" dirty="0" smtClean="0"/>
              <a:t>Assignment – 25%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75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Implications?</a:t>
            </a:r>
            <a:endParaRPr 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14422"/>
            <a:ext cx="7786742" cy="533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71472" y="5929330"/>
            <a:ext cx="1785950" cy="4286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</a:t>
            </a:r>
            <a:endParaRPr lang="en-US" dirty="0"/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39279"/>
            <a:ext cx="7429552" cy="5247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236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</a:t>
            </a:r>
            <a:endParaRPr lang="en-US" dirty="0"/>
          </a:p>
        </p:txBody>
      </p:sp>
      <p:pic>
        <p:nvPicPr>
          <p:cNvPr id="4" name="Picture 4" descr="https://s.aolcdn.com/hss/storage/midas/bd276560b0b423b509fa55926c378b6/205650482/1913-Ford-Highland-Park-Plant-engine-installa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643050"/>
            <a:ext cx="5848949" cy="4510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77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Taxi Driver</a:t>
            </a:r>
            <a:endParaRPr lang="en-US" dirty="0"/>
          </a:p>
        </p:txBody>
      </p:sp>
      <p:sp>
        <p:nvSpPr>
          <p:cNvPr id="25602" name="AutoShape 2" descr="Image result for taxi driv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4" name="AutoShape 4" descr="Image result for taxi driv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85926"/>
            <a:ext cx="7143800" cy="411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17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Taxi Driver</a:t>
            </a:r>
            <a:endParaRPr lang="en-US" dirty="0"/>
          </a:p>
        </p:txBody>
      </p:sp>
      <p:sp>
        <p:nvSpPr>
          <p:cNvPr id="26626" name="AutoShape 2" descr="Image result for taxi driv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643050"/>
            <a:ext cx="30956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00628" y="2571744"/>
            <a:ext cx="25288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 jobless </a:t>
            </a:r>
          </a:p>
          <a:p>
            <a:r>
              <a:rPr lang="en-US" sz="2800" b="1" dirty="0" smtClean="0"/>
              <a:t>taxi  driver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Robert De </a:t>
            </a:r>
            <a:r>
              <a:rPr lang="en-US" sz="2800" b="1" dirty="0" err="1" smtClean="0"/>
              <a:t>Niro</a:t>
            </a:r>
            <a:r>
              <a:rPr lang="en-US" sz="2800" b="1" dirty="0" smtClean="0"/>
              <a:t>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3319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I could see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736"/>
            <a:ext cx="5357850" cy="537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57884" y="2786058"/>
            <a:ext cx="251273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IT WILL </a:t>
            </a:r>
          </a:p>
          <a:p>
            <a:r>
              <a:rPr lang="en-US" sz="4400" b="1" dirty="0" smtClean="0"/>
              <a:t>TAKE THE </a:t>
            </a:r>
          </a:p>
          <a:p>
            <a:r>
              <a:rPr lang="en-US" sz="4400" b="1" dirty="0" smtClean="0"/>
              <a:t>JOBS IT </a:t>
            </a:r>
          </a:p>
          <a:p>
            <a:r>
              <a:rPr lang="en-US" sz="4400" b="1" dirty="0" smtClean="0"/>
              <a:t>CAN TAKE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329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Bioinformatics</a:t>
            </a:r>
            <a:endParaRPr lang="en-US" dirty="0"/>
          </a:p>
        </p:txBody>
      </p:sp>
      <p:pic>
        <p:nvPicPr>
          <p:cNvPr id="51202" name="Picture 2" descr="Image result for central dogm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74"/>
            <a:ext cx="3786214" cy="4629240"/>
          </a:xfrm>
          <a:prstGeom prst="rect">
            <a:avLst/>
          </a:prstGeom>
          <a:noFill/>
        </p:spPr>
      </p:pic>
      <p:sp>
        <p:nvSpPr>
          <p:cNvPr id="5" name="Right Brace 4"/>
          <p:cNvSpPr/>
          <p:nvPr/>
        </p:nvSpPr>
        <p:spPr>
          <a:xfrm>
            <a:off x="5286380" y="2643182"/>
            <a:ext cx="1071570" cy="32147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3702" y="3848924"/>
            <a:ext cx="1004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ALL </a:t>
            </a:r>
          </a:p>
          <a:p>
            <a:r>
              <a:rPr lang="en-US" b="1" dirty="0" smtClean="0"/>
              <a:t>ARE </a:t>
            </a:r>
          </a:p>
          <a:p>
            <a:r>
              <a:rPr lang="en-US" b="1" dirty="0" smtClean="0"/>
              <a:t>STRINGS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285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and Diseases!</a:t>
            </a:r>
            <a:endParaRPr lang="en-US" dirty="0"/>
          </a:p>
        </p:txBody>
      </p:sp>
      <p:sp>
        <p:nvSpPr>
          <p:cNvPr id="53250" name="AutoShape 2" descr="Image result for protein and disea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Image result for protein and disea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5" name="Picture 7" descr="Image result for protein and disea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43050"/>
            <a:ext cx="8067647" cy="4788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02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 Drug Discovery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718" y="1584709"/>
            <a:ext cx="8763000" cy="48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482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Structures are Important!</a:t>
            </a:r>
            <a:endParaRPr lang="en-US" dirty="0"/>
          </a:p>
        </p:txBody>
      </p:sp>
      <p:pic>
        <p:nvPicPr>
          <p:cNvPr id="5427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66109"/>
            <a:ext cx="8229600" cy="3994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53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Week 1: introduction, solving linear regression</a:t>
            </a:r>
          </a:p>
          <a:p>
            <a:r>
              <a:rPr lang="en-US" sz="2000" dirty="0" smtClean="0"/>
              <a:t>Week 2: stochastic gradient descent, logistic regression</a:t>
            </a:r>
          </a:p>
          <a:p>
            <a:r>
              <a:rPr lang="en-US" sz="2000" dirty="0" smtClean="0"/>
              <a:t>Week 3: introduction to neural networks</a:t>
            </a:r>
          </a:p>
          <a:p>
            <a:r>
              <a:rPr lang="en-US" sz="2000" dirty="0" smtClean="0"/>
              <a:t>Week 4: backpropagation algorithms</a:t>
            </a:r>
          </a:p>
          <a:p>
            <a:r>
              <a:rPr lang="en-US" sz="2000" dirty="0" smtClean="0"/>
              <a:t>Week 5: improving </a:t>
            </a:r>
            <a:r>
              <a:rPr lang="en-US" sz="2000" dirty="0" err="1" smtClean="0"/>
              <a:t>nn</a:t>
            </a:r>
            <a:r>
              <a:rPr lang="en-US" sz="2000" dirty="0" smtClean="0"/>
              <a:t> performance – 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(class test 1)</a:t>
            </a:r>
          </a:p>
          <a:p>
            <a:r>
              <a:rPr lang="en-US" sz="2000" dirty="0" smtClean="0"/>
              <a:t>Week 6: </a:t>
            </a:r>
            <a:r>
              <a:rPr lang="en-US" sz="2000" dirty="0" smtClean="0"/>
              <a:t>improving </a:t>
            </a:r>
            <a:r>
              <a:rPr lang="en-US" sz="2000" dirty="0" err="1" smtClean="0"/>
              <a:t>nn</a:t>
            </a:r>
            <a:r>
              <a:rPr lang="en-US" sz="2000" dirty="0" smtClean="0"/>
              <a:t> performance – ii </a:t>
            </a:r>
            <a:r>
              <a:rPr lang="en-US" sz="2000" dirty="0" smtClean="0">
                <a:solidFill>
                  <a:srgbClr val="FF0000"/>
                </a:solidFill>
              </a:rPr>
              <a:t>(first presentation on assignment)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Mid exam</a:t>
            </a:r>
          </a:p>
          <a:p>
            <a:r>
              <a:rPr lang="en-US" sz="2000" dirty="0" smtClean="0"/>
              <a:t>Week 7: intro to convolutional networks</a:t>
            </a:r>
          </a:p>
          <a:p>
            <a:r>
              <a:rPr lang="en-US" sz="2000" dirty="0" smtClean="0"/>
              <a:t>Week 8: convolutional networks</a:t>
            </a:r>
          </a:p>
          <a:p>
            <a:r>
              <a:rPr lang="en-US" sz="2000" dirty="0" smtClean="0"/>
              <a:t>Week 9: transfer learning, generative models</a:t>
            </a:r>
          </a:p>
          <a:p>
            <a:r>
              <a:rPr lang="en-US" sz="2000" dirty="0" smtClean="0"/>
              <a:t>Week 10: intro to </a:t>
            </a:r>
            <a:r>
              <a:rPr lang="en-US" sz="2000" dirty="0" err="1" smtClean="0"/>
              <a:t>rnn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(class test 2)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Week 11: different types of </a:t>
            </a:r>
            <a:r>
              <a:rPr lang="en-US" sz="2000" dirty="0" err="1" smtClean="0"/>
              <a:t>rnn</a:t>
            </a:r>
            <a:endParaRPr lang="en-US" sz="2000" dirty="0" smtClean="0"/>
          </a:p>
          <a:p>
            <a:r>
              <a:rPr lang="en-US" sz="2000" dirty="0" smtClean="0"/>
              <a:t>Week 12: summary and review </a:t>
            </a:r>
            <a:r>
              <a:rPr lang="en-US" sz="2000" dirty="0" smtClean="0">
                <a:solidFill>
                  <a:srgbClr val="FF0000"/>
                </a:solidFill>
              </a:rPr>
              <a:t>(final presentation on assignment)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Final exam (submission of report on assignment 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1238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Analogy!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85926"/>
            <a:ext cx="45529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571736" y="2857496"/>
            <a:ext cx="42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56324" name="Picture 4" descr="https://encrypted-tbn0.gstatic.com/images?q=tbn:ANd9GcS1BQQb-safimUOYiOCyqZ7unGX7hPaHWuF9eZxaRimd2EllzPeZ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643446"/>
            <a:ext cx="5648911" cy="164307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786578" y="3071810"/>
            <a:ext cx="181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ALL SUPERVISED </a:t>
            </a:r>
          </a:p>
          <a:p>
            <a:r>
              <a:rPr lang="en-US" b="1" dirty="0" smtClean="0"/>
              <a:t>LEARNING?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5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8734"/>
          </a:xfrm>
        </p:spPr>
        <p:txBody>
          <a:bodyPr/>
          <a:lstStyle/>
          <a:p>
            <a:r>
              <a:rPr lang="en-US" dirty="0" smtClean="0"/>
              <a:t>Predict whether a drug and an protein will interact or not!</a:t>
            </a:r>
            <a:endParaRPr lang="en-US" dirty="0"/>
          </a:p>
        </p:txBody>
      </p:sp>
      <p:pic>
        <p:nvPicPr>
          <p:cNvPr id="58370" name="Picture 2" descr="Image result for drug target intera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3143248"/>
            <a:ext cx="6210300" cy="1657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5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Get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7296"/>
          </a:xfrm>
        </p:spPr>
        <p:txBody>
          <a:bodyPr/>
          <a:lstStyle/>
          <a:p>
            <a:r>
              <a:rPr lang="en-US" dirty="0" smtClean="0"/>
              <a:t>There are  libraries of Drugs and Target information already verified!</a:t>
            </a:r>
            <a:endParaRPr lang="en-US" dirty="0"/>
          </a:p>
        </p:txBody>
      </p:sp>
      <p:pic>
        <p:nvPicPr>
          <p:cNvPr id="59394" name="Picture 2" descr="Image result for Drug B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71810"/>
            <a:ext cx="8439150" cy="1419226"/>
          </a:xfrm>
          <a:prstGeom prst="rect">
            <a:avLst/>
          </a:prstGeom>
          <a:noFill/>
        </p:spPr>
      </p:pic>
      <p:sp>
        <p:nvSpPr>
          <p:cNvPr id="59396" name="AutoShape 4" descr="Image result for keg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4714884"/>
            <a:ext cx="26860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399" name="AutoShape 7" descr="Image result for P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940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4857760"/>
            <a:ext cx="37719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39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Generate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29048" cy="4525963"/>
          </a:xfrm>
        </p:spPr>
        <p:txBody>
          <a:bodyPr/>
          <a:lstStyle/>
          <a:p>
            <a:r>
              <a:rPr lang="en-US" dirty="0" smtClean="0"/>
              <a:t>Drug Features</a:t>
            </a:r>
          </a:p>
          <a:p>
            <a:pPr lvl="1"/>
            <a:r>
              <a:rPr lang="en-US" dirty="0" smtClean="0"/>
              <a:t>Molecules</a:t>
            </a:r>
          </a:p>
          <a:p>
            <a:pPr lvl="1"/>
            <a:r>
              <a:rPr lang="en-US" dirty="0" smtClean="0"/>
              <a:t>Bonds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Protein Features</a:t>
            </a:r>
          </a:p>
          <a:p>
            <a:pPr lvl="1"/>
            <a:r>
              <a:rPr lang="en-US" dirty="0" smtClean="0"/>
              <a:t>Sequence</a:t>
            </a:r>
          </a:p>
          <a:p>
            <a:pPr lvl="1"/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2143116"/>
            <a:ext cx="3075679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185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Select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00172"/>
          </a:xfrm>
        </p:spPr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 smtClean="0"/>
              <a:t>scikit</a:t>
            </a:r>
            <a:r>
              <a:rPr lang="en-US" dirty="0" smtClean="0"/>
              <a:t>-learn, python and R</a:t>
            </a:r>
          </a:p>
          <a:p>
            <a:r>
              <a:rPr lang="en-US" dirty="0" smtClean="0"/>
              <a:t>Selected </a:t>
            </a:r>
            <a:r>
              <a:rPr lang="en-US" dirty="0" err="1" smtClean="0"/>
              <a:t>Adaboost</a:t>
            </a:r>
            <a:r>
              <a:rPr lang="en-US" dirty="0" smtClean="0"/>
              <a:t> Classifier!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61442" name="Picture 2" descr="Image result for i understood tha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000372"/>
            <a:ext cx="7004042" cy="3451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Test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6172" cy="4525963"/>
          </a:xfrm>
        </p:spPr>
        <p:txBody>
          <a:bodyPr/>
          <a:lstStyle/>
          <a:p>
            <a:r>
              <a:rPr lang="en-US" dirty="0" smtClean="0"/>
              <a:t>Yes </a:t>
            </a:r>
          </a:p>
          <a:p>
            <a:pPr lvl="1"/>
            <a:r>
              <a:rPr lang="en-US" dirty="0" smtClean="0"/>
              <a:t>We tried many algorithms</a:t>
            </a:r>
          </a:p>
          <a:p>
            <a:pPr lvl="1"/>
            <a:r>
              <a:rPr lang="en-US" dirty="0" smtClean="0"/>
              <a:t>We tried many datasets</a:t>
            </a:r>
          </a:p>
          <a:p>
            <a:pPr lvl="1"/>
            <a:r>
              <a:rPr lang="en-US" dirty="0" smtClean="0"/>
              <a:t>And we are satisfied at last!</a:t>
            </a:r>
            <a:endParaRPr lang="en-US" dirty="0"/>
          </a:p>
        </p:txBody>
      </p:sp>
      <p:pic>
        <p:nvPicPr>
          <p:cNvPr id="62466" name="Picture 2" descr="Image result for w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1785926"/>
            <a:ext cx="3827452" cy="3374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715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Deployment</a:t>
            </a:r>
            <a:endParaRPr lang="en-US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36"/>
            <a:ext cx="53625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4071942"/>
            <a:ext cx="506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farshidrayhan.pythonanywhere.com/</a:t>
            </a:r>
            <a:r>
              <a:rPr lang="en-US" b="1" dirty="0" err="1" smtClean="0"/>
              <a:t>iDTI-ESBoost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63492" name="AutoShape 4" descr="Image result for scientific repor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00166" y="4786322"/>
            <a:ext cx="6900889" cy="1466850"/>
            <a:chOff x="1500166" y="4786322"/>
            <a:chExt cx="6900889" cy="1466850"/>
          </a:xfrm>
        </p:grpSpPr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86380" y="4786322"/>
              <a:ext cx="3114675" cy="14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1500166" y="5286388"/>
              <a:ext cx="2482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And we have published!</a:t>
              </a:r>
              <a:endParaRPr lang="en-US" b="1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143372" y="5286388"/>
              <a:ext cx="857256" cy="357190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51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problems, it’s difficult to program the correct behavior by hand </a:t>
            </a:r>
          </a:p>
          <a:p>
            <a:pPr lvl="1"/>
            <a:r>
              <a:rPr lang="en-US" dirty="0" smtClean="0"/>
              <a:t>recognizing people and objects </a:t>
            </a:r>
          </a:p>
          <a:p>
            <a:pPr lvl="1"/>
            <a:r>
              <a:rPr lang="en-US" dirty="0" smtClean="0"/>
              <a:t>understanding human speech</a:t>
            </a:r>
          </a:p>
          <a:p>
            <a:r>
              <a:rPr lang="en-US" dirty="0" smtClean="0"/>
              <a:t>In traditional programming</a:t>
            </a:r>
          </a:p>
          <a:p>
            <a:pPr lvl="1"/>
            <a:r>
              <a:rPr lang="en-US" dirty="0" err="1" smtClean="0"/>
              <a:t>Rules+Input</a:t>
            </a:r>
            <a:r>
              <a:rPr lang="en-US" dirty="0" smtClean="0"/>
              <a:t> gives Answer</a:t>
            </a:r>
          </a:p>
          <a:p>
            <a:r>
              <a:rPr lang="en-US" dirty="0" smtClean="0"/>
              <a:t>In Machine Learning</a:t>
            </a:r>
          </a:p>
          <a:p>
            <a:pPr lvl="1"/>
            <a:r>
              <a:rPr lang="en-US" dirty="0" smtClean="0"/>
              <a:t>Input + Answer gives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1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34818" name="Picture 2" descr="Image result for machine learning  step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428736"/>
            <a:ext cx="7429552" cy="5314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1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Learning: Next What?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85720" y="2000240"/>
            <a:ext cx="1500198" cy="10001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Select a Problem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2000232" y="2000240"/>
            <a:ext cx="1500198" cy="10001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Gather Data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786182" y="2000240"/>
            <a:ext cx="1500198" cy="10001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Generate Features</a:t>
            </a:r>
            <a:endParaRPr lang="en-US" b="1" dirty="0"/>
          </a:p>
        </p:txBody>
      </p:sp>
      <p:sp>
        <p:nvSpPr>
          <p:cNvPr id="7" name="Rounded Rectangle 6"/>
          <p:cNvSpPr/>
          <p:nvPr/>
        </p:nvSpPr>
        <p:spPr>
          <a:xfrm>
            <a:off x="5500694" y="2000240"/>
            <a:ext cx="1500198" cy="10001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Select Algorithm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7286644" y="2000240"/>
            <a:ext cx="1500198" cy="10001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Test It!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7286644" y="4857760"/>
            <a:ext cx="1500198" cy="10001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 it!</a:t>
            </a:r>
            <a:endParaRPr lang="en-US" b="1" dirty="0"/>
          </a:p>
        </p:txBody>
      </p: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1785918" y="2500306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3500430" y="250030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7" idx="1"/>
          </p:cNvCxnSpPr>
          <p:nvPr/>
        </p:nvCxnSpPr>
        <p:spPr>
          <a:xfrm>
            <a:off x="5286380" y="2500306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1"/>
          </p:cNvCxnSpPr>
          <p:nvPr/>
        </p:nvCxnSpPr>
        <p:spPr>
          <a:xfrm>
            <a:off x="7000892" y="250030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9" idx="0"/>
          </p:cNvCxnSpPr>
          <p:nvPr/>
        </p:nvCxnSpPr>
        <p:spPr>
          <a:xfrm rot="5400000">
            <a:off x="7108049" y="3929066"/>
            <a:ext cx="185738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Image result for I s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571876"/>
            <a:ext cx="4071966" cy="2646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652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Problem Formulation</a:t>
            </a:r>
            <a:endParaRPr lang="en-US" dirty="0"/>
          </a:p>
        </p:txBody>
      </p:sp>
      <p:sp>
        <p:nvSpPr>
          <p:cNvPr id="33794" name="AutoShape 2" descr="Image result for desi chick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4480" y="5500702"/>
            <a:ext cx="6664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Help your Mom! </a:t>
            </a:r>
            <a:r>
              <a:rPr lang="en-US" sz="2400" b="1" dirty="0" err="1" smtClean="0"/>
              <a:t>Deshi</a:t>
            </a:r>
            <a:r>
              <a:rPr lang="en-US" sz="2400" b="1" dirty="0" smtClean="0"/>
              <a:t> Chicken 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Sonalika</a:t>
            </a:r>
            <a:r>
              <a:rPr lang="en-US" sz="2400" b="1" dirty="0" smtClean="0"/>
              <a:t> Chicken</a:t>
            </a:r>
          </a:p>
          <a:p>
            <a:r>
              <a:rPr lang="en-US" sz="2400" b="1" dirty="0" smtClean="0"/>
              <a:t>This is a classification problem!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71538" y="1571612"/>
            <a:ext cx="7572398" cy="3381375"/>
            <a:chOff x="1071538" y="1571612"/>
            <a:chExt cx="7572398" cy="3381375"/>
          </a:xfrm>
        </p:grpSpPr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57686" y="1571612"/>
              <a:ext cx="4286250" cy="3381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79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1538" y="1643050"/>
              <a:ext cx="3286148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TextBox 2"/>
            <p:cNvSpPr txBox="1"/>
            <p:nvPr/>
          </p:nvSpPr>
          <p:spPr>
            <a:xfrm>
              <a:off x="3419872" y="3789040"/>
              <a:ext cx="218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DESHI    VS    BIDESHI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1191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Gather Data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00174"/>
            <a:ext cx="53340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357950" y="2428868"/>
            <a:ext cx="75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DESHI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31658" y="4214818"/>
            <a:ext cx="94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BIDESHI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5852" y="6000768"/>
            <a:ext cx="521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 your smart phone camera! You have it…. I Know.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25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</a:t>
            </a:r>
            <a:r>
              <a:rPr lang="en-US" dirty="0" err="1" smtClean="0"/>
              <a:t>Featurization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Color</a:t>
            </a:r>
          </a:p>
          <a:p>
            <a:r>
              <a:rPr lang="en-US" dirty="0" smtClean="0"/>
              <a:t>Comb</a:t>
            </a:r>
          </a:p>
          <a:p>
            <a:r>
              <a:rPr lang="en-US" dirty="0" smtClean="0"/>
              <a:t>Hackle</a:t>
            </a:r>
          </a:p>
          <a:p>
            <a:r>
              <a:rPr lang="en-US" dirty="0" smtClean="0"/>
              <a:t>Saddle</a:t>
            </a:r>
          </a:p>
          <a:p>
            <a:r>
              <a:rPr lang="en-US" dirty="0" smtClean="0"/>
              <a:t>Claw </a:t>
            </a:r>
          </a:p>
          <a:p>
            <a:r>
              <a:rPr lang="en-US" dirty="0" smtClean="0"/>
              <a:t>Sickle Feather</a:t>
            </a:r>
          </a:p>
          <a:p>
            <a:r>
              <a:rPr lang="en-US" dirty="0" smtClean="0"/>
              <a:t>….</a:t>
            </a:r>
          </a:p>
          <a:p>
            <a:r>
              <a:rPr lang="en-US" dirty="0" smtClean="0"/>
              <a:t>And if nothing pixels!</a:t>
            </a:r>
          </a:p>
        </p:txBody>
      </p:sp>
      <p:pic>
        <p:nvPicPr>
          <p:cNvPr id="36866" name="Picture 2" descr="Image result for featur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1571612"/>
            <a:ext cx="4179711" cy="4572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002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492</Words>
  <Application>Microsoft Office PowerPoint</Application>
  <PresentationFormat>On-screen Show (4:3)</PresentationFormat>
  <Paragraphs>131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Deep Learning - I</vt:lpstr>
      <vt:lpstr>Course Policy</vt:lpstr>
      <vt:lpstr>Course Outline</vt:lpstr>
      <vt:lpstr>Why Machine Learning?</vt:lpstr>
      <vt:lpstr>Machine Learning</vt:lpstr>
      <vt:lpstr>Supervised Learning: Next What?</vt:lpstr>
      <vt:lpstr>Step 1: Problem Formulation</vt:lpstr>
      <vt:lpstr>Step 2: Gather Data</vt:lpstr>
      <vt:lpstr>Step 3: Featurization</vt:lpstr>
      <vt:lpstr>Step 4: Select Algorithm</vt:lpstr>
      <vt:lpstr>Step 4: Select Algorithm</vt:lpstr>
      <vt:lpstr>Step 5: Test your program!</vt:lpstr>
      <vt:lpstr>Step 6: Deployment</vt:lpstr>
      <vt:lpstr>Manufacturing</vt:lpstr>
      <vt:lpstr>Taxi Driver</vt:lpstr>
      <vt:lpstr>Pizza Delivery</vt:lpstr>
      <vt:lpstr>Cooking!</vt:lpstr>
      <vt:lpstr>Music</vt:lpstr>
      <vt:lpstr>Agriculture</vt:lpstr>
      <vt:lpstr>Any Implications?</vt:lpstr>
      <vt:lpstr>Manufacturing</vt:lpstr>
      <vt:lpstr>Manufacturing</vt:lpstr>
      <vt:lpstr>Taxi Driver</vt:lpstr>
      <vt:lpstr>Taxi Driver</vt:lpstr>
      <vt:lpstr>Beyond I could see</vt:lpstr>
      <vt:lpstr>Bioinformatics</vt:lpstr>
      <vt:lpstr>Proteins and Diseases!</vt:lpstr>
      <vt:lpstr>Rational Drug Discovery</vt:lpstr>
      <vt:lpstr>Protein Structures are Important!</vt:lpstr>
      <vt:lpstr>Another Analogy!</vt:lpstr>
      <vt:lpstr>Step 1: Problem Formulation</vt:lpstr>
      <vt:lpstr>Step 2: Get Data</vt:lpstr>
      <vt:lpstr>Step 3: Generate Features</vt:lpstr>
      <vt:lpstr>Step 4: Select Algorithm</vt:lpstr>
      <vt:lpstr>Step 5: Test it!</vt:lpstr>
      <vt:lpstr>Step 6: Deployment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- I</dc:title>
  <dc:creator>Windows User</dc:creator>
  <cp:lastModifiedBy>Windows User</cp:lastModifiedBy>
  <cp:revision>7</cp:revision>
  <dcterms:created xsi:type="dcterms:W3CDTF">2019-05-23T16:05:44Z</dcterms:created>
  <dcterms:modified xsi:type="dcterms:W3CDTF">2019-05-23T16:31:01Z</dcterms:modified>
</cp:coreProperties>
</file>